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4" r:id="rId4"/>
    <p:sldId id="273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75" r:id="rId17"/>
    <p:sldId id="270" r:id="rId18"/>
    <p:sldId id="27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8/17/2018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8/17/2018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AB4A-18AD-4204-94B9-5DB147DA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981200"/>
            <a:ext cx="9966960" cy="4048931"/>
          </a:xfrm>
        </p:spPr>
        <p:txBody>
          <a:bodyPr/>
          <a:lstStyle/>
          <a:p>
            <a:pPr algn="ctr"/>
            <a:r>
              <a:rPr lang="en-AU" b="1" dirty="0" err="1"/>
              <a:t>Boutiq</a:t>
            </a:r>
            <a:r>
              <a:rPr lang="en-AU" b="1" dirty="0"/>
              <a:t> travel </a:t>
            </a:r>
            <a:r>
              <a:rPr lang="en-AU" sz="8000" dirty="0"/>
              <a:t>ambassador program</a:t>
            </a:r>
            <a:br>
              <a:rPr lang="en-AU" dirty="0"/>
            </a:br>
            <a:r>
              <a:rPr lang="en-AU" dirty="0"/>
              <a:t>          </a:t>
            </a:r>
            <a:r>
              <a:rPr lang="en-AU" sz="2800" i="1" dirty="0"/>
              <a:t>GA Capstone project</a:t>
            </a:r>
            <a:br>
              <a:rPr lang="en-AU" i="1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1D20C-E549-42EC-8F3E-281E01233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2126" y="5001431"/>
            <a:ext cx="2052274" cy="534923"/>
          </a:xfrm>
        </p:spPr>
        <p:txBody>
          <a:bodyPr>
            <a:normAutofit/>
          </a:bodyPr>
          <a:lstStyle/>
          <a:p>
            <a:r>
              <a:rPr lang="en-AU" dirty="0"/>
              <a:t>Johnny Huynh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9558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204583" y="126094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Online time </a:t>
            </a:r>
          </a:p>
          <a:p>
            <a:r>
              <a:rPr lang="en-AU" sz="3600" dirty="0"/>
              <a:t>active users </a:t>
            </a:r>
            <a:r>
              <a:rPr lang="en-AU" sz="3600" dirty="0" err="1"/>
              <a:t>v.s</a:t>
            </a:r>
            <a:r>
              <a:rPr lang="en-AU" sz="3600" dirty="0"/>
              <a:t>. Inactive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AE4E7-361C-4790-8908-91867C2E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0" y="1443132"/>
            <a:ext cx="5852208" cy="4509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6D631-3000-4CC7-A076-118A17F3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13" y="1387149"/>
            <a:ext cx="5852207" cy="45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5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204583" y="126094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Online time</a:t>
            </a:r>
          </a:p>
          <a:p>
            <a:r>
              <a:rPr lang="en-AU" sz="3600" dirty="0"/>
              <a:t>Difference for weekday?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8440D6-759F-46A4-A6A2-3518CB6C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60" y="1629655"/>
            <a:ext cx="4629671" cy="3732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89674-9F0D-48E7-8366-5EEDBB7B0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4148911" cy="3393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D5E0A-12CF-4940-B69C-5F436B655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1" y="3284376"/>
            <a:ext cx="4139265" cy="34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62176" y="-91263"/>
            <a:ext cx="7957561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Active users – where they come from?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2CF46-4782-4EAB-AB3E-ED261878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" y="1631189"/>
            <a:ext cx="2800350" cy="324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ED8A4-119E-4A84-A1AE-33D6C36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15" y="1837239"/>
            <a:ext cx="5463935" cy="48139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EFE5EE-838B-419C-8B9A-A0FB1890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3312" y="1146772"/>
            <a:ext cx="1830888" cy="69046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Why “ –  “ ??</a:t>
            </a:r>
          </a:p>
        </p:txBody>
      </p:sp>
    </p:spTree>
    <p:extLst>
      <p:ext uri="{BB962C8B-B14F-4D97-AF65-F5344CB8AC3E}">
        <p14:creationId xmlns:p14="http://schemas.microsoft.com/office/powerpoint/2010/main" val="281401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49735" y="0"/>
            <a:ext cx="1048731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Active users from </a:t>
            </a:r>
            <a:r>
              <a:rPr lang="en-AU" sz="3600" dirty="0" err="1"/>
              <a:t>jan</a:t>
            </a:r>
            <a:r>
              <a:rPr lang="en-AU" sz="3600" dirty="0"/>
              <a:t> – What about in the last 60 days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91C91-B905-4EB3-A68A-45FD2F7B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0" y="1087452"/>
            <a:ext cx="8089033" cy="50339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78573A-D979-42BD-921C-4666B0E1D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6180" y="3259192"/>
            <a:ext cx="3085322" cy="69046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ONLY 35.86% active in the last 2 months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85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E7348D-FD0D-4448-8AD5-0AEB690CA222}"/>
              </a:ext>
            </a:extLst>
          </p:cNvPr>
          <p:cNvSpPr txBox="1">
            <a:spLocks/>
          </p:cNvSpPr>
          <p:nvPr/>
        </p:nvSpPr>
        <p:spPr>
          <a:xfrm>
            <a:off x="49735" y="0"/>
            <a:ext cx="11261116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err="1"/>
              <a:t>InActive</a:t>
            </a:r>
            <a:r>
              <a:rPr lang="en-AU" sz="3600" dirty="0"/>
              <a:t> users from </a:t>
            </a:r>
            <a:r>
              <a:rPr lang="en-AU" sz="3600" dirty="0" err="1"/>
              <a:t>jan</a:t>
            </a:r>
            <a:r>
              <a:rPr lang="en-AU" sz="3600" dirty="0"/>
              <a:t> – What about in the last 60 days 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C1EA9-8740-4B16-974B-ECCCFB3A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379" y="2738533"/>
            <a:ext cx="3682099" cy="2379567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39.34% active in the last two months.</a:t>
            </a:r>
          </a:p>
          <a:p>
            <a:pPr marL="0" indent="0">
              <a:buNone/>
            </a:pPr>
            <a:r>
              <a:rPr lang="en-AU" dirty="0"/>
              <a:t>Still have the opportunity to get them back!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9E18E6-1530-4E0E-A034-C02C546F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2" y="1319585"/>
            <a:ext cx="7764560" cy="45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0BAE32-996D-4156-A6F7-7AE71C2F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" y="-228470"/>
            <a:ext cx="6420429" cy="1087452"/>
          </a:xfrm>
        </p:spPr>
        <p:txBody>
          <a:bodyPr>
            <a:normAutofit/>
          </a:bodyPr>
          <a:lstStyle/>
          <a:p>
            <a:r>
              <a:rPr lang="en-AU" sz="3600" dirty="0"/>
              <a:t>Social network analysis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B148-2D5E-440F-A485-4464C1C9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5118"/>
            <a:ext cx="6096000" cy="6197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E8C31-3EB5-4733-A4C2-C9CB7423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21" y="418786"/>
            <a:ext cx="3289328" cy="11725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EB6B2-2034-46A5-AA3D-4C4E9D03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908264"/>
            <a:ext cx="5966012" cy="3551255"/>
          </a:xfrm>
        </p:spPr>
        <p:txBody>
          <a:bodyPr/>
          <a:lstStyle/>
          <a:p>
            <a:r>
              <a:rPr lang="en-AU" dirty="0"/>
              <a:t>Intentionally do 167 central users</a:t>
            </a:r>
          </a:p>
          <a:p>
            <a:r>
              <a:rPr lang="en-AU" dirty="0"/>
              <a:t>70 overlaps with the High Active Users detected in K-means clustering</a:t>
            </a:r>
          </a:p>
          <a:p>
            <a:r>
              <a:rPr lang="en-AU" dirty="0"/>
              <a:t> Filter out inactive users in the last 2 months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 </a:t>
            </a:r>
            <a:r>
              <a:rPr lang="en-AU" dirty="0"/>
              <a:t>24 best of the best candidates for Ambassador program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950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B6566-35E5-4B69-98C3-2A8E2E4CE4C4}"/>
              </a:ext>
            </a:extLst>
          </p:cNvPr>
          <p:cNvSpPr txBox="1">
            <a:spLocks/>
          </p:cNvSpPr>
          <p:nvPr/>
        </p:nvSpPr>
        <p:spPr>
          <a:xfrm>
            <a:off x="105056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BEST OF THE BEST CANDIDATES</a:t>
            </a:r>
            <a:endParaRPr lang="LID4096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2F553-DC32-40E3-A368-29C830CEF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2" t="10523" b="2516"/>
          <a:stretch/>
        </p:blipFill>
        <p:spPr>
          <a:xfrm>
            <a:off x="135884" y="698499"/>
            <a:ext cx="2369562" cy="4483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C6C39-4BBA-4B01-92CC-53BE83ADE5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17" r="-1"/>
          <a:stretch/>
        </p:blipFill>
        <p:spPr>
          <a:xfrm>
            <a:off x="8780606" y="1278388"/>
            <a:ext cx="2652604" cy="4940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9BB05-9332-4370-B14F-3FABBCF44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2410" y="1938789"/>
            <a:ext cx="2369562" cy="4284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37A486-DC00-46E9-89B6-8612AF1E7C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249" y="1054100"/>
            <a:ext cx="2369561" cy="4483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255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51C-F43E-4BCB-B499-44870DD18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5" y="1007706"/>
            <a:ext cx="11414510" cy="49612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Combine results from K-means clustering, SNA and recent filter to select the best users for Ambassador Program.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AU" dirty="0"/>
              <a:t>     * Models can always be replicated – but need judgements (UN-SUPERVISED algorithms).</a:t>
            </a:r>
          </a:p>
          <a:p>
            <a:pPr>
              <a:lnSpc>
                <a:spcPct val="150000"/>
              </a:lnSpc>
            </a:pPr>
            <a:r>
              <a:rPr lang="en-AU" dirty="0"/>
              <a:t>Focus on the most active markets. </a:t>
            </a:r>
          </a:p>
          <a:p>
            <a:pPr>
              <a:lnSpc>
                <a:spcPct val="150000"/>
              </a:lnSpc>
            </a:pPr>
            <a:r>
              <a:rPr lang="en-AU" dirty="0"/>
              <a:t>Send out Promotions, Pop ups, Ambassador Request in most active hours.</a:t>
            </a:r>
          </a:p>
          <a:p>
            <a:pPr>
              <a:lnSpc>
                <a:spcPct val="150000"/>
              </a:lnSpc>
            </a:pPr>
            <a:r>
              <a:rPr lang="en-AU" dirty="0"/>
              <a:t>Ask those who disable location services to try out search toolbar to increase user experience.</a:t>
            </a:r>
          </a:p>
          <a:p>
            <a:pPr>
              <a:lnSpc>
                <a:spcPct val="150000"/>
              </a:lnSpc>
            </a:pPr>
            <a:r>
              <a:rPr lang="en-AU" dirty="0"/>
              <a:t>Check SNA models regularly to see the interaction and connection of the community.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CC8FD9-66E6-41CF-BDFB-E1B21215F53D}"/>
              </a:ext>
            </a:extLst>
          </p:cNvPr>
          <p:cNvSpPr txBox="1">
            <a:spLocks/>
          </p:cNvSpPr>
          <p:nvPr/>
        </p:nvSpPr>
        <p:spPr>
          <a:xfrm>
            <a:off x="143156" y="-79746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Recommendations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83733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582C73-1B5E-4D42-8ED6-5FD0729475C9}"/>
              </a:ext>
            </a:extLst>
          </p:cNvPr>
          <p:cNvSpPr txBox="1">
            <a:spLocks/>
          </p:cNvSpPr>
          <p:nvPr/>
        </p:nvSpPr>
        <p:spPr>
          <a:xfrm>
            <a:off x="143156" y="-79746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Future Works</a:t>
            </a:r>
            <a:endParaRPr lang="LID4096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DF5F9-93E8-499F-8DF0-70CE22F6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55" y="1007706"/>
            <a:ext cx="11414510" cy="266259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/>
              <a:t>Add the weight of relationship in Social Network Analysis (follower </a:t>
            </a:r>
            <a:r>
              <a:rPr lang="en-AU" dirty="0" err="1"/>
              <a:t>v.s</a:t>
            </a:r>
            <a:r>
              <a:rPr lang="en-AU" dirty="0"/>
              <a:t>. following)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Seen_count</a:t>
            </a:r>
            <a:r>
              <a:rPr lang="en-AU" dirty="0"/>
              <a:t> and </a:t>
            </a:r>
            <a:r>
              <a:rPr lang="en-AU" dirty="0" err="1"/>
              <a:t>search_count</a:t>
            </a:r>
            <a:r>
              <a:rPr lang="en-AU" dirty="0"/>
              <a:t> could be excluded</a:t>
            </a:r>
          </a:p>
          <a:p>
            <a:pPr>
              <a:lnSpc>
                <a:spcPct val="150000"/>
              </a:lnSpc>
            </a:pPr>
            <a:r>
              <a:rPr lang="en-AU" dirty="0"/>
              <a:t>Study the inactive group  more to develop a different strategy for them?</a:t>
            </a:r>
          </a:p>
          <a:p>
            <a:pPr>
              <a:lnSpc>
                <a:spcPct val="150000"/>
              </a:lnSpc>
            </a:pPr>
            <a:r>
              <a:rPr lang="en-AU" dirty="0"/>
              <a:t>Investigate what made a user clicks like/ wish list a review/ place </a:t>
            </a:r>
            <a:r>
              <a:rPr lang="en-AU" dirty="0">
                <a:sym typeface="Wingdings" panose="05000000000000000000" pitchFamily="2" charset="2"/>
              </a:rPr>
              <a:t></a:t>
            </a:r>
            <a:r>
              <a:rPr lang="en-AU" dirty="0"/>
              <a:t> Better recommender systems for greater users' interaction.</a:t>
            </a:r>
          </a:p>
        </p:txBody>
      </p:sp>
    </p:spTree>
    <p:extLst>
      <p:ext uri="{BB962C8B-B14F-4D97-AF65-F5344CB8AC3E}">
        <p14:creationId xmlns:p14="http://schemas.microsoft.com/office/powerpoint/2010/main" val="296893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powerpoint slide">
            <a:extLst>
              <a:ext uri="{FF2B5EF4-FFF2-40B4-BE49-F238E27FC236}">
                <a16:creationId xmlns:a16="http://schemas.microsoft.com/office/drawing/2014/main" id="{E90811A2-DEDD-496C-BA6E-D548F74F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63" y="1192864"/>
            <a:ext cx="6236073" cy="416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220455"/>
          </a:xfrm>
        </p:spPr>
        <p:txBody>
          <a:bodyPr>
            <a:normAutofit/>
          </a:bodyPr>
          <a:lstStyle/>
          <a:p>
            <a:r>
              <a:rPr lang="en-AU" sz="3600" dirty="0"/>
              <a:t>introduction</a:t>
            </a:r>
            <a:endParaRPr lang="LID4096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E318CE-0A62-4DBE-8D00-FAE7D96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9098" y="1075875"/>
            <a:ext cx="3007168" cy="223658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F992-0F31-48FD-8469-4E775AF8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78" y="3600207"/>
            <a:ext cx="5755945" cy="2619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A6888-22B9-47FC-B391-07E6474FE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1" y="703616"/>
            <a:ext cx="8107481" cy="272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C72CE0-B686-43F3-8FBD-54C8A7A47A73}"/>
              </a:ext>
            </a:extLst>
          </p:cNvPr>
          <p:cNvSpPr txBox="1">
            <a:spLocks/>
          </p:cNvSpPr>
          <p:nvPr/>
        </p:nvSpPr>
        <p:spPr>
          <a:xfrm>
            <a:off x="438019" y="3534946"/>
            <a:ext cx="550492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EF6DFF-6B1E-4BC5-A144-321B3523CE5C}"/>
              </a:ext>
            </a:extLst>
          </p:cNvPr>
          <p:cNvSpPr txBox="1">
            <a:spLocks/>
          </p:cNvSpPr>
          <p:nvPr/>
        </p:nvSpPr>
        <p:spPr>
          <a:xfrm>
            <a:off x="142380" y="4254003"/>
            <a:ext cx="6420428" cy="2405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Leveraging the power of  YOUR social networks</a:t>
            </a:r>
          </a:p>
          <a:p>
            <a:r>
              <a:rPr lang="en-AU" dirty="0"/>
              <a:t>A memory bank to recommend places visited</a:t>
            </a:r>
          </a:p>
          <a:p>
            <a:r>
              <a:rPr lang="en-AU" dirty="0"/>
              <a:t>A trip planning App, with search and quality visuals at its core</a:t>
            </a:r>
          </a:p>
        </p:txBody>
      </p:sp>
    </p:spTree>
    <p:extLst>
      <p:ext uri="{BB962C8B-B14F-4D97-AF65-F5344CB8AC3E}">
        <p14:creationId xmlns:p14="http://schemas.microsoft.com/office/powerpoint/2010/main" val="18935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220455"/>
          </a:xfrm>
        </p:spPr>
        <p:txBody>
          <a:bodyPr>
            <a:normAutofit/>
          </a:bodyPr>
          <a:lstStyle/>
          <a:p>
            <a:r>
              <a:rPr lang="en-AU" sz="3600" dirty="0"/>
              <a:t>Where our users come from?</a:t>
            </a:r>
            <a:endParaRPr lang="LID4096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4DFC9-C0ED-4CFE-AB94-1094A329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2" y="856440"/>
            <a:ext cx="11266875" cy="5269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06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220455"/>
          </a:xfrm>
        </p:spPr>
        <p:txBody>
          <a:bodyPr>
            <a:normAutofit/>
          </a:bodyPr>
          <a:lstStyle/>
          <a:p>
            <a:r>
              <a:rPr lang="en-AU" sz="3600" dirty="0"/>
              <a:t>AMBASSADOR?</a:t>
            </a:r>
            <a:endParaRPr lang="LID4096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64AF-E811-4E2A-BBBA-84304CC75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72" y="749301"/>
            <a:ext cx="11634662" cy="293940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Goal:</a:t>
            </a:r>
          </a:p>
          <a:p>
            <a:r>
              <a:rPr lang="en-AU" dirty="0"/>
              <a:t>Identify the most active group of users to grant them Ambassador title. </a:t>
            </a:r>
          </a:p>
          <a:p>
            <a:pPr marL="0" indent="0">
              <a:buNone/>
            </a:pPr>
            <a:r>
              <a:rPr lang="en-AU" i="1" dirty="0"/>
              <a:t>Techniques: </a:t>
            </a:r>
          </a:p>
          <a:p>
            <a:r>
              <a:rPr lang="en-AU" b="1" dirty="0"/>
              <a:t>K-means clustering</a:t>
            </a:r>
            <a:r>
              <a:rPr lang="en-AU" dirty="0"/>
              <a:t>:  measure the similarity of users and place them into the same group.</a:t>
            </a:r>
          </a:p>
          <a:p>
            <a:r>
              <a:rPr lang="en-AU" b="1" dirty="0"/>
              <a:t>Social Network Analysis (SNA):  </a:t>
            </a:r>
            <a:r>
              <a:rPr lang="en-AU" dirty="0"/>
              <a:t>identify the most ‘central’ users who act as a ‘transport hub’ where many other connections have to pass through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FA7A2-AB0F-4B0E-926E-EDD4F45C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98" y="3110961"/>
            <a:ext cx="4845576" cy="3295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5442B-0249-4357-82A2-7BFAFE5D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372" y="2768578"/>
            <a:ext cx="4074010" cy="37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1154-C8EE-47AE-8D4B-809BD4DEA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59" y="574745"/>
            <a:ext cx="10058400" cy="5859305"/>
          </a:xfrm>
        </p:spPr>
        <p:txBody>
          <a:bodyPr/>
          <a:lstStyle/>
          <a:p>
            <a:r>
              <a:rPr lang="en-AU" dirty="0"/>
              <a:t>Features:</a:t>
            </a:r>
          </a:p>
          <a:p>
            <a:pPr marL="0" indent="0">
              <a:buNone/>
            </a:pPr>
            <a:r>
              <a:rPr lang="en-AU" dirty="0" err="1"/>
              <a:t>wish_count</a:t>
            </a:r>
            <a:r>
              <a:rPr lang="en-AU" dirty="0"/>
              <a:t>,  </a:t>
            </a:r>
            <a:r>
              <a:rPr lang="en-AU" dirty="0" err="1"/>
              <a:t>like_count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own_wish_count</a:t>
            </a:r>
            <a:r>
              <a:rPr lang="en-AU" dirty="0"/>
              <a:t>, </a:t>
            </a:r>
            <a:r>
              <a:rPr lang="en-AU" dirty="0" err="1"/>
              <a:t>own_like_count</a:t>
            </a:r>
            <a:r>
              <a:rPr lang="en-AU" dirty="0"/>
              <a:t>, </a:t>
            </a:r>
            <a:r>
              <a:rPr lang="en-AU" dirty="0" err="1"/>
              <a:t>reviews_count</a:t>
            </a:r>
            <a:r>
              <a:rPr lang="en-AU" dirty="0"/>
              <a:t>, </a:t>
            </a:r>
            <a:r>
              <a:rPr lang="en-AU" dirty="0" err="1"/>
              <a:t>followers_count</a:t>
            </a:r>
            <a:r>
              <a:rPr lang="en-AU" dirty="0"/>
              <a:t> (most important)</a:t>
            </a:r>
          </a:p>
          <a:p>
            <a:pPr marL="0" indent="0">
              <a:buNone/>
            </a:pPr>
            <a:r>
              <a:rPr lang="en-AU" dirty="0" err="1"/>
              <a:t>reviews_quality</a:t>
            </a:r>
            <a:r>
              <a:rPr lang="en-AU" dirty="0"/>
              <a:t>, </a:t>
            </a:r>
            <a:r>
              <a:rPr lang="en-AU" dirty="0" err="1"/>
              <a:t>places_quality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following_count</a:t>
            </a:r>
            <a:r>
              <a:rPr lang="en-AU" dirty="0"/>
              <a:t>, </a:t>
            </a:r>
            <a:r>
              <a:rPr lang="en-AU" dirty="0" err="1"/>
              <a:t>seen_count</a:t>
            </a:r>
            <a:r>
              <a:rPr lang="en-AU" dirty="0"/>
              <a:t>, </a:t>
            </a:r>
            <a:r>
              <a:rPr lang="en-AU" dirty="0" err="1"/>
              <a:t>search_count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High correlation is good because they are a</a:t>
            </a:r>
          </a:p>
          <a:p>
            <a:pPr marL="0" indent="0">
              <a:buNone/>
            </a:pPr>
            <a:r>
              <a:rPr lang="en-AU" dirty="0"/>
              <a:t>good combination to indicate the activeness.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Some highly correlated pairs:</a:t>
            </a:r>
          </a:p>
          <a:p>
            <a:pPr marL="0" indent="0">
              <a:buNone/>
            </a:pPr>
            <a:r>
              <a:rPr lang="en-AU" dirty="0" err="1"/>
              <a:t>reviews_count</a:t>
            </a:r>
            <a:r>
              <a:rPr lang="en-AU" dirty="0"/>
              <a:t> and </a:t>
            </a:r>
            <a:r>
              <a:rPr lang="en-AU" dirty="0" err="1"/>
              <a:t>own_like_count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followers_count</a:t>
            </a:r>
            <a:r>
              <a:rPr lang="en-AU" dirty="0"/>
              <a:t> and </a:t>
            </a:r>
            <a:r>
              <a:rPr lang="en-AU" dirty="0" err="1"/>
              <a:t>following_count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seen_count</a:t>
            </a:r>
            <a:r>
              <a:rPr lang="en-AU" dirty="0"/>
              <a:t> and </a:t>
            </a:r>
            <a:r>
              <a:rPr lang="en-AU" dirty="0" err="1"/>
              <a:t>search_count</a:t>
            </a: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F86F9B-FE69-4A9F-AC10-984FB1F1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087452"/>
          </a:xfrm>
        </p:spPr>
        <p:txBody>
          <a:bodyPr>
            <a:normAutofit/>
          </a:bodyPr>
          <a:lstStyle/>
          <a:p>
            <a:r>
              <a:rPr lang="en-AU" sz="3600" dirty="0"/>
              <a:t>K-means clustering – FROM ID 2004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FD2B4-A6FD-4B92-8532-17D78B16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255520"/>
            <a:ext cx="5673323" cy="4319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44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7E23-3F87-417A-851D-25206687E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3" y="858982"/>
            <a:ext cx="5504920" cy="4050792"/>
          </a:xfrm>
        </p:spPr>
        <p:txBody>
          <a:bodyPr/>
          <a:lstStyle/>
          <a:p>
            <a:r>
              <a:rPr lang="en-AU" dirty="0"/>
              <a:t>Distribution are right skewed :</a:t>
            </a:r>
          </a:p>
          <a:p>
            <a:pPr marL="0" indent="0">
              <a:buNone/>
            </a:pPr>
            <a:r>
              <a:rPr lang="en-AU" dirty="0"/>
              <a:t>Not so many users use the app, or they haven’t engaged yet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2DD2AF-B954-40C0-9C96-8BC75DBC05DC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455F6-F3BF-4FEA-A74C-43D0C9F6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21" y="517854"/>
            <a:ext cx="6263045" cy="58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EB631A-59F8-4D5C-BC3A-3B84EE75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3" y="858982"/>
            <a:ext cx="5504920" cy="4050792"/>
          </a:xfrm>
        </p:spPr>
        <p:txBody>
          <a:bodyPr/>
          <a:lstStyle/>
          <a:p>
            <a:r>
              <a:rPr lang="en-AU" dirty="0"/>
              <a:t>4 clusters in total after try with k equals 3, 4 and 5. </a:t>
            </a:r>
          </a:p>
          <a:p>
            <a:r>
              <a:rPr lang="en-AU" dirty="0"/>
              <a:t>Cluster centroids: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8D4CD-5262-4B14-9AE7-2F6B0092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08" y="1265059"/>
            <a:ext cx="5686456" cy="4327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931680-A452-4184-83D4-578CF578C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9158"/>
            <a:ext cx="6373572" cy="39080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BA618E-644C-4F9E-9601-8AD394E4D7DB}"/>
              </a:ext>
            </a:extLst>
          </p:cNvPr>
          <p:cNvSpPr/>
          <p:nvPr/>
        </p:nvSpPr>
        <p:spPr>
          <a:xfrm>
            <a:off x="2425700" y="2364496"/>
            <a:ext cx="406400" cy="254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86EFE2-FE3B-4E0D-8300-8FFC224DE79D}"/>
              </a:ext>
            </a:extLst>
          </p:cNvPr>
          <p:cNvSpPr/>
          <p:nvPr/>
        </p:nvSpPr>
        <p:spPr>
          <a:xfrm>
            <a:off x="3594100" y="2305188"/>
            <a:ext cx="554344" cy="254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07D624-EACD-4E62-9FA2-BB99A0556F81}"/>
              </a:ext>
            </a:extLst>
          </p:cNvPr>
          <p:cNvSpPr/>
          <p:nvPr/>
        </p:nvSpPr>
        <p:spPr>
          <a:xfrm>
            <a:off x="5780230" y="2364495"/>
            <a:ext cx="554344" cy="240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7198F-8220-4CE6-90E8-4D166942498B}"/>
              </a:ext>
            </a:extLst>
          </p:cNvPr>
          <p:cNvSpPr/>
          <p:nvPr/>
        </p:nvSpPr>
        <p:spPr>
          <a:xfrm rot="5400000">
            <a:off x="1352510" y="5061363"/>
            <a:ext cx="554344" cy="240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55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EB631A-59F8-4D5C-BC3A-3B84EE75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2" y="858982"/>
            <a:ext cx="8120287" cy="4050792"/>
          </a:xfrm>
        </p:spPr>
        <p:txBody>
          <a:bodyPr/>
          <a:lstStyle/>
          <a:p>
            <a:r>
              <a:rPr lang="en-AU" dirty="0"/>
              <a:t>Legends &amp; Potential Ambassador </a:t>
            </a:r>
            <a:r>
              <a:rPr lang="en-AU" dirty="0">
                <a:sym typeface="Wingdings" panose="05000000000000000000" pitchFamily="2" charset="2"/>
              </a:rPr>
              <a:t> H</a:t>
            </a:r>
            <a:r>
              <a:rPr lang="en-AU" dirty="0"/>
              <a:t>ighly Actives Users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C5832-FEB1-49F4-B55F-368734B9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48" y="1992973"/>
            <a:ext cx="5659940" cy="414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BB674-9F95-431C-B48D-D36FF36E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3" y="1992973"/>
            <a:ext cx="6059434" cy="40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EB631A-59F8-4D5C-BC3A-3B84EE75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13" y="858982"/>
            <a:ext cx="5504920" cy="4050792"/>
          </a:xfrm>
        </p:spPr>
        <p:txBody>
          <a:bodyPr/>
          <a:lstStyle/>
          <a:p>
            <a:r>
              <a:rPr lang="en-AU" dirty="0"/>
              <a:t>167 highly active users in total.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EEA98-7B84-4C68-B264-57EE0892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03" y="1930212"/>
            <a:ext cx="6116797" cy="415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C9C92A-2363-4610-96CC-BA1E8A7C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8" y="1812570"/>
            <a:ext cx="5972391" cy="42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4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540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Rockwell</vt:lpstr>
      <vt:lpstr>Rockwell Condensed</vt:lpstr>
      <vt:lpstr>Wingdings</vt:lpstr>
      <vt:lpstr>Wood Type</vt:lpstr>
      <vt:lpstr>Boutiq travel ambassador program           GA Capstone project </vt:lpstr>
      <vt:lpstr>introduction</vt:lpstr>
      <vt:lpstr>Where our users come from?</vt:lpstr>
      <vt:lpstr>AMBASSADOR?</vt:lpstr>
      <vt:lpstr>K-means clustering – FROM ID 2004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network analysis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Boutiq travel ambassador GA Capstone project</dc:title>
  <dc:creator>Tuan Dat Huynh</dc:creator>
  <cp:lastModifiedBy>Tuan Dat Huynh</cp:lastModifiedBy>
  <cp:revision>22</cp:revision>
  <dcterms:created xsi:type="dcterms:W3CDTF">2018-08-15T02:15:51Z</dcterms:created>
  <dcterms:modified xsi:type="dcterms:W3CDTF">2018-08-17T12:02:07Z</dcterms:modified>
</cp:coreProperties>
</file>